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0693400" cy="15113000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sans titre" id="{646771AC-0E07-43BC-95BF-A55584889D7A}">
          <p14:sldIdLst>
            <p14:sldId id="256"/>
            <p14:sldId id="257"/>
            <p14:sldId id="258"/>
            <p14:sldId id="259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0021"/>
    <a:srgbClr val="E93D3E"/>
    <a:srgbClr val="BF8166"/>
    <a:srgbClr val="E69B7A"/>
    <a:srgbClr val="E6865D"/>
    <a:srgbClr val="F4A5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71" autoAdjust="0"/>
    <p:restoredTop sz="86400" autoAdjust="0"/>
  </p:normalViewPr>
  <p:slideViewPr>
    <p:cSldViewPr>
      <p:cViewPr varScale="1">
        <p:scale>
          <a:sx n="51" d="100"/>
          <a:sy n="51" d="100"/>
        </p:scale>
        <p:origin x="3210" y="9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434" cy="511730"/>
          </a:xfrm>
          <a:prstGeom prst="rect">
            <a:avLst/>
          </a:prstGeom>
        </p:spPr>
        <p:txBody>
          <a:bodyPr vert="horz" lIns="61413" tIns="30707" rIns="61413" bIns="30707" rtlCol="0"/>
          <a:lstStyle>
            <a:lvl1pPr algn="l">
              <a:defRPr sz="8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813" y="0"/>
            <a:ext cx="3075380" cy="511730"/>
          </a:xfrm>
          <a:prstGeom prst="rect">
            <a:avLst/>
          </a:prstGeom>
        </p:spPr>
        <p:txBody>
          <a:bodyPr vert="horz" lIns="61413" tIns="30707" rIns="61413" bIns="30707" rtlCol="0"/>
          <a:lstStyle>
            <a:lvl1pPr algn="r">
              <a:defRPr sz="800"/>
            </a:lvl1pPr>
          </a:lstStyle>
          <a:p>
            <a:fld id="{18716A0B-C4AE-4911-BDBE-25779DD4A59C}" type="datetimeFigureOut">
              <a:rPr lang="fr-FR" smtClean="0"/>
              <a:t>11/08/2020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90750" y="766763"/>
            <a:ext cx="2717800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1413" tIns="30707" rIns="61413" bIns="30707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10353" y="4861443"/>
            <a:ext cx="5678597" cy="4605575"/>
          </a:xfrm>
          <a:prstGeom prst="rect">
            <a:avLst/>
          </a:prstGeom>
        </p:spPr>
        <p:txBody>
          <a:bodyPr vert="horz" lIns="61413" tIns="30707" rIns="61413" bIns="30707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0732"/>
            <a:ext cx="3076434" cy="511730"/>
          </a:xfrm>
          <a:prstGeom prst="rect">
            <a:avLst/>
          </a:prstGeom>
        </p:spPr>
        <p:txBody>
          <a:bodyPr vert="horz" lIns="61413" tIns="30707" rIns="61413" bIns="30707" rtlCol="0" anchor="b"/>
          <a:lstStyle>
            <a:lvl1pPr algn="l">
              <a:defRPr sz="8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813" y="9720732"/>
            <a:ext cx="3075380" cy="511730"/>
          </a:xfrm>
          <a:prstGeom prst="rect">
            <a:avLst/>
          </a:prstGeom>
        </p:spPr>
        <p:txBody>
          <a:bodyPr vert="horz" lIns="61413" tIns="30707" rIns="61413" bIns="30707" rtlCol="0" anchor="b"/>
          <a:lstStyle>
            <a:lvl1pPr algn="r">
              <a:defRPr sz="800"/>
            </a:lvl1pPr>
          </a:lstStyle>
          <a:p>
            <a:fld id="{357DDB48-FB75-4847-A4F8-0BDA077DD3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6269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8281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2005" y="4694826"/>
            <a:ext cx="9089390" cy="32395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4010" y="8564033"/>
            <a:ext cx="7485380" cy="386221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74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11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48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22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59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9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322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036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067112" y="1332884"/>
            <a:ext cx="2812588" cy="2841733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5639" y="1332884"/>
            <a:ext cx="8263250" cy="2841733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499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82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705" y="9711505"/>
            <a:ext cx="9089390" cy="3001610"/>
          </a:xfrm>
        </p:spPr>
        <p:txBody>
          <a:bodyPr anchor="t"/>
          <a:lstStyle>
            <a:lvl1pPr algn="l">
              <a:defRPr sz="65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705" y="6405535"/>
            <a:ext cx="9089390" cy="3305968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714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7428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21142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94856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68571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42285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15999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89713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273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5639" y="7769902"/>
            <a:ext cx="5537918" cy="2198031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41782" y="7769902"/>
            <a:ext cx="5537919" cy="2198031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963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0" y="605221"/>
            <a:ext cx="9624060" cy="2518833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3382934"/>
            <a:ext cx="4724775" cy="1409846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142" indent="0">
              <a:buNone/>
              <a:defRPr sz="3200" b="1"/>
            </a:lvl2pPr>
            <a:lvl3pPr marL="1474284" indent="0">
              <a:buNone/>
              <a:defRPr sz="2900" b="1"/>
            </a:lvl3pPr>
            <a:lvl4pPr marL="2211426" indent="0">
              <a:buNone/>
              <a:defRPr sz="2600" b="1"/>
            </a:lvl4pPr>
            <a:lvl5pPr marL="2948568" indent="0">
              <a:buNone/>
              <a:defRPr sz="2600" b="1"/>
            </a:lvl5pPr>
            <a:lvl6pPr marL="3685710" indent="0">
              <a:buNone/>
              <a:defRPr sz="2600" b="1"/>
            </a:lvl6pPr>
            <a:lvl7pPr marL="4422852" indent="0">
              <a:buNone/>
              <a:defRPr sz="2600" b="1"/>
            </a:lvl7pPr>
            <a:lvl8pPr marL="5159994" indent="0">
              <a:buNone/>
              <a:defRPr sz="2600" b="1"/>
            </a:lvl8pPr>
            <a:lvl9pPr marL="5897138" indent="0">
              <a:buNone/>
              <a:defRPr sz="2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670" y="4792780"/>
            <a:ext cx="4724775" cy="8707468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2101" y="3382934"/>
            <a:ext cx="4726631" cy="1409846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142" indent="0">
              <a:buNone/>
              <a:defRPr sz="3200" b="1"/>
            </a:lvl2pPr>
            <a:lvl3pPr marL="1474284" indent="0">
              <a:buNone/>
              <a:defRPr sz="2900" b="1"/>
            </a:lvl3pPr>
            <a:lvl4pPr marL="2211426" indent="0">
              <a:buNone/>
              <a:defRPr sz="2600" b="1"/>
            </a:lvl4pPr>
            <a:lvl5pPr marL="2948568" indent="0">
              <a:buNone/>
              <a:defRPr sz="2600" b="1"/>
            </a:lvl5pPr>
            <a:lvl6pPr marL="3685710" indent="0">
              <a:buNone/>
              <a:defRPr sz="2600" b="1"/>
            </a:lvl6pPr>
            <a:lvl7pPr marL="4422852" indent="0">
              <a:buNone/>
              <a:defRPr sz="2600" b="1"/>
            </a:lvl7pPr>
            <a:lvl8pPr marL="5159994" indent="0">
              <a:buNone/>
              <a:defRPr sz="2600" b="1"/>
            </a:lvl8pPr>
            <a:lvl9pPr marL="5897138" indent="0">
              <a:buNone/>
              <a:defRPr sz="2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32101" y="4792780"/>
            <a:ext cx="4726631" cy="8707468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900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456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376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2" y="601721"/>
            <a:ext cx="3518055" cy="2560814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0822" y="601725"/>
            <a:ext cx="5977908" cy="12898527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9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672" y="3162538"/>
            <a:ext cx="3518055" cy="10337713"/>
          </a:xfrm>
        </p:spPr>
        <p:txBody>
          <a:bodyPr/>
          <a:lstStyle>
            <a:lvl1pPr marL="0" indent="0">
              <a:buNone/>
              <a:defRPr sz="2300"/>
            </a:lvl1pPr>
            <a:lvl2pPr marL="737142" indent="0">
              <a:buNone/>
              <a:defRPr sz="1900"/>
            </a:lvl2pPr>
            <a:lvl3pPr marL="1474284" indent="0">
              <a:buNone/>
              <a:defRPr sz="1600"/>
            </a:lvl3pPr>
            <a:lvl4pPr marL="2211426" indent="0">
              <a:buNone/>
              <a:defRPr sz="1500"/>
            </a:lvl4pPr>
            <a:lvl5pPr marL="2948568" indent="0">
              <a:buNone/>
              <a:defRPr sz="1500"/>
            </a:lvl5pPr>
            <a:lvl6pPr marL="3685710" indent="0">
              <a:buNone/>
              <a:defRPr sz="1500"/>
            </a:lvl6pPr>
            <a:lvl7pPr marL="4422852" indent="0">
              <a:buNone/>
              <a:defRPr sz="1500"/>
            </a:lvl7pPr>
            <a:lvl8pPr marL="5159994" indent="0">
              <a:buNone/>
              <a:defRPr sz="1500"/>
            </a:lvl8pPr>
            <a:lvl9pPr marL="5897138" indent="0">
              <a:buNone/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22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981" y="10579100"/>
            <a:ext cx="6416040" cy="1248923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95981" y="1350375"/>
            <a:ext cx="6416040" cy="9067800"/>
          </a:xfrm>
        </p:spPr>
        <p:txBody>
          <a:bodyPr/>
          <a:lstStyle>
            <a:lvl1pPr marL="0" indent="0">
              <a:buNone/>
              <a:defRPr sz="5200"/>
            </a:lvl1pPr>
            <a:lvl2pPr marL="737142" indent="0">
              <a:buNone/>
              <a:defRPr sz="4500"/>
            </a:lvl2pPr>
            <a:lvl3pPr marL="1474284" indent="0">
              <a:buNone/>
              <a:defRPr sz="3900"/>
            </a:lvl3pPr>
            <a:lvl4pPr marL="2211426" indent="0">
              <a:buNone/>
              <a:defRPr sz="3200"/>
            </a:lvl4pPr>
            <a:lvl5pPr marL="2948568" indent="0">
              <a:buNone/>
              <a:defRPr sz="3200"/>
            </a:lvl5pPr>
            <a:lvl6pPr marL="3685710" indent="0">
              <a:buNone/>
              <a:defRPr sz="3200"/>
            </a:lvl6pPr>
            <a:lvl7pPr marL="4422852" indent="0">
              <a:buNone/>
              <a:defRPr sz="3200"/>
            </a:lvl7pPr>
            <a:lvl8pPr marL="5159994" indent="0">
              <a:buNone/>
              <a:defRPr sz="3200"/>
            </a:lvl8pPr>
            <a:lvl9pPr marL="5897138" indent="0">
              <a:buNone/>
              <a:defRPr sz="3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981" y="11828023"/>
            <a:ext cx="6416040" cy="1773677"/>
          </a:xfrm>
        </p:spPr>
        <p:txBody>
          <a:bodyPr/>
          <a:lstStyle>
            <a:lvl1pPr marL="0" indent="0">
              <a:buNone/>
              <a:defRPr sz="2300"/>
            </a:lvl1pPr>
            <a:lvl2pPr marL="737142" indent="0">
              <a:buNone/>
              <a:defRPr sz="1900"/>
            </a:lvl2pPr>
            <a:lvl3pPr marL="1474284" indent="0">
              <a:buNone/>
              <a:defRPr sz="1600"/>
            </a:lvl3pPr>
            <a:lvl4pPr marL="2211426" indent="0">
              <a:buNone/>
              <a:defRPr sz="1500"/>
            </a:lvl4pPr>
            <a:lvl5pPr marL="2948568" indent="0">
              <a:buNone/>
              <a:defRPr sz="1500"/>
            </a:lvl5pPr>
            <a:lvl6pPr marL="3685710" indent="0">
              <a:buNone/>
              <a:defRPr sz="1500"/>
            </a:lvl6pPr>
            <a:lvl7pPr marL="4422852" indent="0">
              <a:buNone/>
              <a:defRPr sz="1500"/>
            </a:lvl7pPr>
            <a:lvl8pPr marL="5159994" indent="0">
              <a:buNone/>
              <a:defRPr sz="1500"/>
            </a:lvl8pPr>
            <a:lvl9pPr marL="5897138" indent="0">
              <a:buNone/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11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4670" y="605221"/>
            <a:ext cx="9624060" cy="2518833"/>
          </a:xfrm>
          <a:prstGeom prst="rect">
            <a:avLst/>
          </a:prstGeom>
        </p:spPr>
        <p:txBody>
          <a:bodyPr vert="horz" lIns="147429" tIns="73714" rIns="147429" bIns="73714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3526370"/>
            <a:ext cx="9624060" cy="9973881"/>
          </a:xfrm>
          <a:prstGeom prst="rect">
            <a:avLst/>
          </a:prstGeom>
        </p:spPr>
        <p:txBody>
          <a:bodyPr vert="horz" lIns="147429" tIns="73714" rIns="147429" bIns="73714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4671" y="14007516"/>
            <a:ext cx="2495127" cy="804627"/>
          </a:xfrm>
          <a:prstGeom prst="rect">
            <a:avLst/>
          </a:prstGeom>
        </p:spPr>
        <p:txBody>
          <a:bodyPr vert="horz" lIns="147429" tIns="73714" rIns="147429" bIns="73714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3580" y="14007516"/>
            <a:ext cx="3386243" cy="804627"/>
          </a:xfrm>
          <a:prstGeom prst="rect">
            <a:avLst/>
          </a:prstGeom>
        </p:spPr>
        <p:txBody>
          <a:bodyPr vert="horz" lIns="147429" tIns="73714" rIns="147429" bIns="73714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63603" y="14007516"/>
            <a:ext cx="2495127" cy="804627"/>
          </a:xfrm>
          <a:prstGeom prst="rect">
            <a:avLst/>
          </a:prstGeom>
        </p:spPr>
        <p:txBody>
          <a:bodyPr vert="horz" lIns="147429" tIns="73714" rIns="147429" bIns="73714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41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ctr" defTabSz="1474284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2857" indent="-552857" algn="l" defTabSz="1474284" rtl="0" eaLnBrk="1" latinLnBrk="0" hangingPunct="1">
        <a:spcBef>
          <a:spcPct val="20000"/>
        </a:spcBef>
        <a:buFont typeface="Arial" panose="020B0604020202020204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197855" indent="-460713" algn="l" defTabSz="1474284" rtl="0" eaLnBrk="1" latinLnBrk="0" hangingPunct="1">
        <a:spcBef>
          <a:spcPct val="20000"/>
        </a:spcBef>
        <a:buFont typeface="Arial" panose="020B0604020202020204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42855" indent="-368571" algn="l" defTabSz="1474284" rtl="0" eaLnBrk="1" latinLnBrk="0" hangingPunct="1">
        <a:spcBef>
          <a:spcPct val="20000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579997" indent="-368571" algn="l" defTabSz="1474284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17139" indent="-368571" algn="l" defTabSz="1474284" rtl="0" eaLnBrk="1" latinLnBrk="0" hangingPunct="1">
        <a:spcBef>
          <a:spcPct val="20000"/>
        </a:spcBef>
        <a:buFont typeface="Arial" panose="020B0604020202020204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54281" indent="-368571" algn="l" defTabSz="147428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91425" indent="-368571" algn="l" defTabSz="147428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28565" indent="-368571" algn="l" defTabSz="147428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65707" indent="-368571" algn="l" defTabSz="147428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47428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7142" algn="l" defTabSz="147428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4284" algn="l" defTabSz="147428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11426" algn="l" defTabSz="147428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48568" algn="l" defTabSz="147428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85710" algn="l" defTabSz="147428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22852" algn="l" defTabSz="147428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59994" algn="l" defTabSz="147428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97138" algn="l" defTabSz="147428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JPG"/><Relationship Id="rId3" Type="http://schemas.openxmlformats.org/officeDocument/2006/relationships/image" Target="../media/image1.jpg"/><Relationship Id="rId7" Type="http://schemas.openxmlformats.org/officeDocument/2006/relationships/image" Target="../media/image5.emf"/><Relationship Id="rId12" Type="http://schemas.openxmlformats.org/officeDocument/2006/relationships/hyperlink" Target="https://www.houches-school-physics.com/practical-information/contact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11" Type="http://schemas.openxmlformats.org/officeDocument/2006/relationships/hyperlink" Target="https://physiquedeshouches2020.wordpress.com/" TargetMode="External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644351" y="2922329"/>
            <a:ext cx="9612465" cy="1349188"/>
            <a:chOff x="471966" y="3976660"/>
            <a:chExt cx="9612465" cy="1349188"/>
          </a:xfrm>
        </p:grpSpPr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A350BDF3-3937-C54A-9F79-E41A4663703A}"/>
                </a:ext>
              </a:extLst>
            </p:cNvPr>
            <p:cNvSpPr txBox="1"/>
            <p:nvPr/>
          </p:nvSpPr>
          <p:spPr>
            <a:xfrm>
              <a:off x="471966" y="3976660"/>
              <a:ext cx="2416046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7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Committee</a:t>
              </a:r>
              <a:r>
                <a:rPr lang="fr-FR" sz="1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7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members</a:t>
              </a:r>
              <a:r>
                <a:rPr lang="fr-FR" sz="1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fr-FR" sz="1700" dirty="0"/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29002569-A122-2C4D-88A4-34686645711E}"/>
                </a:ext>
              </a:extLst>
            </p:cNvPr>
            <p:cNvSpPr txBox="1"/>
            <p:nvPr/>
          </p:nvSpPr>
          <p:spPr>
            <a:xfrm>
              <a:off x="2777355" y="4002409"/>
              <a:ext cx="730707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Marc </a:t>
              </a:r>
              <a:r>
                <a:rPr lang="fr-FR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Gabay</a:t>
              </a:r>
              <a:r>
                <a:rPr lang="fr-FR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(Université Paris-Sud, Paris-Saclay, France)</a:t>
              </a:r>
              <a:endParaRPr lang="fr-FR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fr-FR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Masashi</a:t>
              </a:r>
              <a:r>
                <a:rPr lang="fr-FR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Kawasaki </a:t>
              </a:r>
              <a:r>
                <a:rPr lang="fr-FR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(The </a:t>
              </a:r>
              <a:r>
                <a:rPr lang="fr-FR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University</a:t>
              </a:r>
              <a:r>
                <a:rPr lang="fr-FR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of Tokyo, </a:t>
              </a:r>
              <a:r>
                <a:rPr lang="fr-FR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Japan</a:t>
              </a:r>
              <a:r>
                <a:rPr lang="fr-FR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fr-FR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fr-FR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Andrew </a:t>
              </a:r>
              <a:r>
                <a:rPr lang="fr-FR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Millis</a:t>
              </a:r>
              <a:r>
                <a:rPr lang="fr-FR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(Columbia </a:t>
              </a:r>
              <a:r>
                <a:rPr lang="fr-FR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University</a:t>
              </a:r>
              <a:r>
                <a:rPr lang="fr-FR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and The </a:t>
              </a:r>
              <a:r>
                <a:rPr lang="fr-FR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Flatiron</a:t>
              </a:r>
              <a:r>
                <a:rPr lang="fr-FR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Institute, USA)</a:t>
              </a:r>
            </a:p>
            <a:p>
              <a:r>
                <a:rPr lang="fr-FR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Jean-Marc </a:t>
              </a:r>
              <a:r>
                <a:rPr lang="fr-FR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Triscone</a:t>
              </a:r>
              <a:r>
                <a:rPr lang="fr-FR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(Université de Genève, CH)</a:t>
              </a:r>
              <a:endParaRPr lang="fr-FR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fr-FR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ZoneTexte 20">
            <a:extLst>
              <a:ext uri="{FF2B5EF4-FFF2-40B4-BE49-F238E27FC236}">
                <a16:creationId xmlns:a16="http://schemas.microsoft.com/office/drawing/2014/main" id="{367B4AC5-5532-9A4A-A78E-2FEDF3C8C916}"/>
              </a:ext>
            </a:extLst>
          </p:cNvPr>
          <p:cNvSpPr txBox="1"/>
          <p:nvPr/>
        </p:nvSpPr>
        <p:spPr>
          <a:xfrm>
            <a:off x="13805210" y="566482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	</a:t>
            </a:r>
          </a:p>
        </p:txBody>
      </p:sp>
      <p:sp>
        <p:nvSpPr>
          <p:cNvPr id="26" name="ZoneTexte 14">
            <a:extLst>
              <a:ext uri="{FF2B5EF4-FFF2-40B4-BE49-F238E27FC236}">
                <a16:creationId xmlns:a16="http://schemas.microsoft.com/office/drawing/2014/main" id="{DA6148A9-EFFA-604F-BD6D-D218DE94163E}"/>
              </a:ext>
            </a:extLst>
          </p:cNvPr>
          <p:cNvSpPr txBox="1"/>
          <p:nvPr/>
        </p:nvSpPr>
        <p:spPr>
          <a:xfrm>
            <a:off x="4216300" y="2570837"/>
            <a:ext cx="22658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9"/>
              </a:spcBef>
            </a:pPr>
            <a:r>
              <a:rPr lang="fr-FR" sz="2200" b="1" spc="-85" dirty="0" smtClean="0">
                <a:solidFill>
                  <a:srgbClr val="BF81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</a:t>
            </a:r>
            <a:r>
              <a:rPr lang="fr-FR" sz="2200" b="1" spc="-375" dirty="0" smtClean="0">
                <a:solidFill>
                  <a:srgbClr val="BF81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fr-FR" sz="2200" b="1" spc="65" dirty="0">
                <a:solidFill>
                  <a:srgbClr val="BF81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b="1" spc="65" smtClean="0">
                <a:solidFill>
                  <a:srgbClr val="BF81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6- 24,</a:t>
            </a:r>
            <a:r>
              <a:rPr lang="fr-FR" sz="2200" b="1" spc="229" smtClean="0">
                <a:solidFill>
                  <a:srgbClr val="BF81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b="1" dirty="0" smtClean="0">
                <a:solidFill>
                  <a:srgbClr val="BF81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fr-FR" sz="2200" b="1" dirty="0">
              <a:solidFill>
                <a:srgbClr val="BF81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350BDF3-3937-C54A-9F79-E41A4663703A}"/>
              </a:ext>
            </a:extLst>
          </p:cNvPr>
          <p:cNvSpPr txBox="1"/>
          <p:nvPr/>
        </p:nvSpPr>
        <p:spPr>
          <a:xfrm>
            <a:off x="576000" y="3888000"/>
            <a:ext cx="89891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Ralph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Claessen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Julius-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Maximilians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University, Germany) (Advisory)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Jochen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Mannhart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(MPI Stuttgart, Germany)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(Advisory)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89996" y="19396"/>
            <a:ext cx="10567866" cy="2586654"/>
            <a:chOff x="89996" y="19396"/>
            <a:chExt cx="10567866" cy="2586654"/>
          </a:xfrm>
        </p:grpSpPr>
        <p:grpSp>
          <p:nvGrpSpPr>
            <p:cNvPr id="7" name="Groupe 6"/>
            <p:cNvGrpSpPr/>
            <p:nvPr/>
          </p:nvGrpSpPr>
          <p:grpSpPr>
            <a:xfrm>
              <a:off x="89996" y="19396"/>
              <a:ext cx="10384329" cy="2586654"/>
              <a:chOff x="89996" y="19396"/>
              <a:chExt cx="10384329" cy="2586654"/>
            </a:xfrm>
          </p:grpSpPr>
          <p:grpSp>
            <p:nvGrpSpPr>
              <p:cNvPr id="3" name="Groupe 2"/>
              <p:cNvGrpSpPr/>
              <p:nvPr/>
            </p:nvGrpSpPr>
            <p:grpSpPr>
              <a:xfrm>
                <a:off x="89996" y="1087286"/>
                <a:ext cx="10384329" cy="1518764"/>
                <a:chOff x="89996" y="1087286"/>
                <a:chExt cx="10384329" cy="1518764"/>
              </a:xfrm>
            </p:grpSpPr>
            <p:sp>
              <p:nvSpPr>
                <p:cNvPr id="15" name="ZoneTexte 14">
                  <a:extLst>
                    <a:ext uri="{FF2B5EF4-FFF2-40B4-BE49-F238E27FC236}">
                      <a16:creationId xmlns:a16="http://schemas.microsoft.com/office/drawing/2014/main" id="{DA6148A9-EFFA-604F-BD6D-D218DE94163E}"/>
                    </a:ext>
                  </a:extLst>
                </p:cNvPr>
                <p:cNvSpPr txBox="1"/>
                <p:nvPr/>
              </p:nvSpPr>
              <p:spPr>
                <a:xfrm>
                  <a:off x="224154" y="1776271"/>
                  <a:ext cx="10250171" cy="8297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3000"/>
                    </a:lnSpc>
                  </a:pPr>
                  <a:r>
                    <a:rPr lang="fr-FR" sz="2400" b="1" spc="-85" dirty="0" smtClean="0">
                      <a:solidFill>
                        <a:srgbClr val="BF8166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EMERGENT ELECTRONIC STATES CONFINED AT INTERFACES</a:t>
                  </a:r>
                  <a:endParaRPr lang="fr-FR" sz="2400" b="1" spc="-85" dirty="0">
                    <a:solidFill>
                      <a:srgbClr val="BF8166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>
                    <a:lnSpc>
                      <a:spcPts val="3000"/>
                    </a:lnSpc>
                  </a:pPr>
                  <a:r>
                    <a:rPr lang="fr-FR" sz="2200" b="1" spc="-85" dirty="0">
                      <a:solidFill>
                        <a:srgbClr val="BF8166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Session </a:t>
                  </a:r>
                  <a:r>
                    <a:rPr lang="fr-FR" sz="2200" b="1" spc="-85" dirty="0" smtClean="0">
                      <a:solidFill>
                        <a:srgbClr val="BF8166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CXV</a:t>
                  </a:r>
                  <a:endParaRPr lang="fr-FR" sz="2200" b="1" dirty="0">
                    <a:solidFill>
                      <a:srgbClr val="BF8166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1026" name="Picture 2" descr="C:\Users\Marc\Desktop\CCQP_logo_color.jp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65660" y="1170601"/>
                  <a:ext cx="1049693" cy="41770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27" name="Picture 3" descr="C:\Users\Marc\Desktop\Minerva_green.jp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66797" y="1087286"/>
                  <a:ext cx="715393" cy="6276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" name="Picture 3" descr="C:\Users\Marc\Desktop\sciences_DQMP_print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9996" y="1087286"/>
                  <a:ext cx="1105779" cy="5843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27" name="Image 26">
                <a:extLst>
                  <a:ext uri="{FF2B5EF4-FFF2-40B4-BE49-F238E27FC236}">
                    <a16:creationId xmlns:a16="http://schemas.microsoft.com/office/drawing/2014/main" id="{17D21AEB-83D1-504B-BE87-2B95D63C46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134" y="19396"/>
                <a:ext cx="8394700" cy="1778000"/>
              </a:xfrm>
              <a:prstGeom prst="rect">
                <a:avLst/>
              </a:prstGeom>
            </p:spPr>
          </p:pic>
        </p:grp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9292" y="1116356"/>
              <a:ext cx="1230421" cy="4160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7642" y="1064343"/>
              <a:ext cx="630220" cy="630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3" name="Picture 2" descr="C:\Users\Marc\Desktop\LOGO_DFH-UF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007" y="594858"/>
            <a:ext cx="1258298" cy="41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ZoneTexte 63">
            <a:extLst>
              <a:ext uri="{FF2B5EF4-FFF2-40B4-BE49-F238E27FC236}">
                <a16:creationId xmlns:a16="http://schemas.microsoft.com/office/drawing/2014/main" id="{363B6692-B971-7441-8B33-4A4B6ACBE95E}"/>
              </a:ext>
            </a:extLst>
          </p:cNvPr>
          <p:cNvSpPr txBox="1"/>
          <p:nvPr/>
        </p:nvSpPr>
        <p:spPr>
          <a:xfrm>
            <a:off x="2118890" y="4726748"/>
            <a:ext cx="7825552" cy="2608188"/>
          </a:xfrm>
          <a:prstGeom prst="rect">
            <a:avLst/>
          </a:prstGeom>
          <a:noFill/>
        </p:spPr>
        <p:txBody>
          <a:bodyPr wrap="none" lIns="129324" tIns="64662" rIns="129324" bIns="64662" rtlCol="0">
            <a:spAutoFit/>
          </a:bodyPr>
          <a:lstStyle/>
          <a:p>
            <a:r>
              <a:rPr lang="fr-FR" sz="2300" b="1" dirty="0" err="1">
                <a:cs typeface="Arial" panose="020B0604020202020204" pitchFamily="34" charset="0"/>
              </a:rPr>
              <a:t>Website</a:t>
            </a:r>
            <a:r>
              <a:rPr lang="fr-FR" sz="2300" b="1" dirty="0">
                <a:cs typeface="Arial" panose="020B0604020202020204" pitchFamily="34" charset="0"/>
              </a:rPr>
              <a:t>:</a:t>
            </a:r>
            <a:r>
              <a:rPr lang="fr-FR" sz="2300" dirty="0">
                <a:cs typeface="Arial" panose="020B0604020202020204" pitchFamily="34" charset="0"/>
              </a:rPr>
              <a:t>  </a:t>
            </a:r>
            <a:r>
              <a:rPr lang="fr-CH" sz="2300" dirty="0">
                <a:hlinkClick r:id="rId11"/>
              </a:rPr>
              <a:t>https://physiquedeshouches2020.wordpress.com</a:t>
            </a:r>
            <a:r>
              <a:rPr lang="fr-CH" sz="2300" dirty="0" smtClean="0">
                <a:hlinkClick r:id="rId11"/>
              </a:rPr>
              <a:t>/</a:t>
            </a:r>
            <a:endParaRPr lang="fr-CH" sz="2300" dirty="0" smtClean="0"/>
          </a:p>
          <a:p>
            <a:endParaRPr lang="fr-CH" sz="2300" b="1" dirty="0" smtClean="0">
              <a:cs typeface="Arial" pitchFamily="34" charset="0"/>
            </a:endParaRPr>
          </a:p>
          <a:p>
            <a:r>
              <a:rPr lang="fr-CH" sz="2300" b="1" dirty="0" smtClean="0">
                <a:cs typeface="Arial" pitchFamily="34" charset="0"/>
              </a:rPr>
              <a:t>Les </a:t>
            </a:r>
            <a:r>
              <a:rPr lang="fr-CH" sz="2300" b="1" dirty="0">
                <a:cs typeface="Arial" pitchFamily="34" charset="0"/>
              </a:rPr>
              <a:t>Houches Center: </a:t>
            </a:r>
            <a:r>
              <a:rPr lang="fr-CH" sz="2300" dirty="0">
                <a:cs typeface="Arial" pitchFamily="34" charset="0"/>
                <a:hlinkClick r:id="rId12"/>
              </a:rPr>
              <a:t>https://</a:t>
            </a:r>
            <a:r>
              <a:rPr lang="fr-CH" sz="2300" dirty="0" smtClean="0">
                <a:cs typeface="Arial" pitchFamily="34" charset="0"/>
                <a:hlinkClick r:id="rId12"/>
              </a:rPr>
              <a:t>www.houches-school-physics.com</a:t>
            </a:r>
            <a:r>
              <a:rPr lang="fr-CH" sz="2300" dirty="0"/>
              <a:t/>
            </a:r>
            <a:br>
              <a:rPr lang="fr-CH" sz="2300" dirty="0"/>
            </a:br>
            <a:endParaRPr lang="fr-FR" sz="2300" dirty="0">
              <a:cs typeface="Arial" panose="020B0604020202020204" pitchFamily="34" charset="0"/>
            </a:endParaRPr>
          </a:p>
          <a:p>
            <a:endParaRPr lang="fr-FR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20000"/>
            <a:ext cx="10693400" cy="60150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651734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20000"/>
            <a:ext cx="10693400" cy="601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36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651734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20000"/>
            <a:ext cx="10693400" cy="601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651734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20000"/>
            <a:ext cx="10693400" cy="601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24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651734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20000"/>
            <a:ext cx="10693400" cy="601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01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13423</TotalTime>
  <Words>99</Words>
  <Application>Microsoft Office PowerPoint</Application>
  <PresentationFormat>Personnalisé</PresentationFormat>
  <Paragraphs>15</Paragraphs>
  <Slides>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8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MURIELLE GARDETTE</cp:lastModifiedBy>
  <cp:revision>154</cp:revision>
  <cp:lastPrinted>2019-12-16T10:29:12Z</cp:lastPrinted>
  <dcterms:created xsi:type="dcterms:W3CDTF">2017-07-27T14:57:23Z</dcterms:created>
  <dcterms:modified xsi:type="dcterms:W3CDTF">2020-08-11T07:59:57Z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2016-09-24T00:00:00Z</vt:filetime>
  </property>
  <property fmtid="{D5CDD505-2E9C-101B-9397-08002B2CF9AE}" pid="3" name="LastSaved">
    <vt:filetime>2017-07-27T00:00:00Z</vt:filetime>
  </property>
</Properties>
</file>